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60" r:id="rId3"/>
    <p:sldId id="261" r:id="rId4"/>
    <p:sldId id="268" r:id="rId5"/>
    <p:sldId id="271" r:id="rId6"/>
    <p:sldId id="262" r:id="rId7"/>
    <p:sldId id="279" r:id="rId8"/>
    <p:sldId id="281" r:id="rId9"/>
    <p:sldId id="282" r:id="rId10"/>
    <p:sldId id="283" r:id="rId11"/>
    <p:sldId id="28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Slab" panose="020B0604020202020204" charset="0"/>
      <p:regular r:id="rId18"/>
      <p:bold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Mackenzi B." initials="MMB" lastIdx="1" clrIdx="0">
    <p:extLst>
      <p:ext uri="{19B8F6BF-5375-455C-9EA6-DF929625EA0E}">
        <p15:presenceInfo xmlns:p15="http://schemas.microsoft.com/office/powerpoint/2012/main" userId="S-1-5-21-1957994488-162531612-839522115-17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CFCF9-EB90-4EA4-BA1D-B0166F391BF1}">
  <a:tblStyle styleId="{83ECFCF9-EB90-4EA4-BA1D-B0166F391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74B0BC-8218-4BC4-B384-D648047DA5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6:04:56.463" idx="1">
    <p:pos x="10" y="10"/>
    <p:text>Would have to have a conversation about what these levels entail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077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9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97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77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38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54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6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0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5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Model Illinois Government 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Advertisement Example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7" y="1111046"/>
            <a:ext cx="5395265" cy="3259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Thanks!</a:t>
            </a:r>
            <a:endParaRPr sz="6000" b="1" dirty="0"/>
          </a:p>
        </p:txBody>
      </p:sp>
      <p:sp>
        <p:nvSpPr>
          <p:cNvPr id="387" name="Google Shape;387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88" name="Google Shape;388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5568696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contact me at: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ttorneygeneral@modelilgov.org</a:t>
            </a:r>
            <a:endParaRPr dirty="0"/>
          </a:p>
        </p:txBody>
      </p:sp>
      <p:sp>
        <p:nvSpPr>
          <p:cNvPr id="389" name="Google Shape;389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/>
              <a:t>Model Illinois Government (MIG) is one of the preeminent intercollegiate government simulations in the United States, providing students with an in-depth look at the workings of state govenremnt and politics. </a:t>
            </a:r>
            <a:endParaRPr sz="3200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Averages 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20 members schools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300+ students, faculty, and staff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Lasts Thursday night- Sunday morning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2022 Dates: March 3</a:t>
            </a:r>
            <a:r>
              <a:rPr lang="en" baseline="30000" dirty="0"/>
              <a:t>rd</a:t>
            </a:r>
            <a:r>
              <a:rPr lang="en" dirty="0"/>
              <a:t> – 6</a:t>
            </a:r>
            <a:r>
              <a:rPr lang="en" baseline="30000" dirty="0"/>
              <a:t>th</a:t>
            </a:r>
            <a:r>
              <a:rPr lang="en" dirty="0"/>
              <a:t> 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Finances </a:t>
            </a:r>
            <a:endParaRPr dirty="0"/>
          </a:p>
        </p:txBody>
      </p:sp>
      <p:sp>
        <p:nvSpPr>
          <p:cNvPr id="206" name="Google Shape;206;p24"/>
          <p:cNvSpPr/>
          <p:nvPr/>
        </p:nvSpPr>
        <p:spPr>
          <a:xfrm>
            <a:off x="0" y="1928808"/>
            <a:ext cx="9144000" cy="3214800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86147" y="2368321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Our finances were harmed by having a virtual simulation due to COVID-19</a:t>
            </a:r>
            <a:endParaRPr sz="1800" dirty="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 students assume we just help pay for hotel rooms and our closing ceremony. </a:t>
            </a:r>
            <a:endParaRPr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286512" y="2045200"/>
            <a:ext cx="2105100" cy="30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What we really pay for…</a:t>
            </a: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Reserving the Capitol building/ Doormen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Reserving the Old State Capitol/ Overtime employees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events throughout the weekend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Closing ceremony with the hotel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Awards for students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Etc.</a:t>
            </a: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/>
              <a:t>$15,000</a:t>
            </a:r>
            <a:endParaRPr sz="9600" b="1" dirty="0"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average cost of one simulation</a:t>
            </a:r>
            <a:endParaRPr dirty="0"/>
          </a:p>
        </p:txBody>
      </p:sp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533400" y="1252131"/>
            <a:ext cx="477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Donations</a:t>
            </a:r>
            <a:endParaRPr sz="60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533400" y="2394538"/>
            <a:ext cx="47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To keep delegate and delegation prices low, we have recently created a donation page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($45/$300) </a:t>
            </a:r>
            <a:endParaRPr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body" idx="4294967295"/>
          </p:nvPr>
        </p:nvSpPr>
        <p:spPr>
          <a:xfrm>
            <a:off x="457200" y="3173644"/>
            <a:ext cx="8192400" cy="1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highlight>
                  <a:schemeClr val="lt2"/>
                </a:highlight>
                <a:latin typeface="Roboto Slab"/>
                <a:ea typeface="Roboto Slab"/>
                <a:cs typeface="Roboto Slab"/>
                <a:sym typeface="Roboto Slab"/>
              </a:rPr>
              <a:t>Donations can be made at</a:t>
            </a:r>
            <a:endParaRPr b="1" dirty="0">
              <a:solidFill>
                <a:schemeClr val="accent1"/>
              </a:solidFill>
              <a:highlight>
                <a:schemeClr val="lt2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chemeClr val="lt2"/>
                </a:highlight>
              </a:rPr>
              <a:t>M</a:t>
            </a:r>
            <a:r>
              <a:rPr lang="en" sz="2400" b="1" dirty="0">
                <a:solidFill>
                  <a:srgbClr val="FF0000"/>
                </a:solidFill>
                <a:highlight>
                  <a:schemeClr val="lt2"/>
                </a:highlight>
              </a:rPr>
              <a:t>odelilgov.org/support-mig</a:t>
            </a:r>
            <a:endParaRPr sz="2400" b="1" dirty="0">
              <a:solidFill>
                <a:srgbClr val="FF0000"/>
              </a:solidFill>
              <a:highlight>
                <a:schemeClr val="lt2"/>
              </a:highlight>
            </a:endParaRPr>
          </a:p>
        </p:txBody>
      </p:sp>
      <p:sp>
        <p:nvSpPr>
          <p:cNvPr id="375" name="Google Shape;375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76" name="Google Shape;376;p35"/>
          <p:cNvGrpSpPr/>
          <p:nvPr/>
        </p:nvGrpSpPr>
        <p:grpSpPr>
          <a:xfrm>
            <a:off x="2282299" y="798604"/>
            <a:ext cx="4542205" cy="2661224"/>
            <a:chOff x="2282299" y="798604"/>
            <a:chExt cx="4542205" cy="2661224"/>
          </a:xfrm>
        </p:grpSpPr>
        <p:sp>
          <p:nvSpPr>
            <p:cNvPr id="377" name="Google Shape;377;p35"/>
            <p:cNvSpPr/>
            <p:nvPr/>
          </p:nvSpPr>
          <p:spPr>
            <a:xfrm>
              <a:off x="2653749" y="798604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282299" y="3389796"/>
              <a:ext cx="4542205" cy="70032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282299" y="3333770"/>
              <a:ext cx="4541505" cy="56025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4216643" y="3333770"/>
              <a:ext cx="665106" cy="35016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2789475" y="945325"/>
            <a:ext cx="3530550" cy="22426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Donations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Governor’s Circle: $1,000+ </a:t>
            </a:r>
          </a:p>
          <a:p>
            <a:r>
              <a:rPr lang="en-US" dirty="0"/>
              <a:t>Platinum MIG Alumni: $500+</a:t>
            </a:r>
          </a:p>
          <a:p>
            <a:r>
              <a:rPr lang="en-US" dirty="0"/>
              <a:t>Silver Sponsor: $300+ </a:t>
            </a:r>
          </a:p>
          <a:p>
            <a:r>
              <a:rPr lang="en-US" dirty="0"/>
              <a:t>Bronze Benefactor: $200+ </a:t>
            </a:r>
          </a:p>
          <a:p>
            <a:r>
              <a:rPr lang="en-US" dirty="0"/>
              <a:t>Delegate Donor: All other monetary donations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2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Advertisements- The MIG Journal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alternative to a regular donation is to purchase an advertisement in the MIG Journal </a:t>
            </a:r>
          </a:p>
          <a:p>
            <a:r>
              <a:rPr lang="en-US" dirty="0"/>
              <a:t>The MIG Journal is the main source of information for all MIG members over the weekend </a:t>
            </a:r>
          </a:p>
          <a:p>
            <a:r>
              <a:rPr lang="en-US" dirty="0"/>
              <a:t>$25/ per day of advertisement </a:t>
            </a:r>
          </a:p>
          <a:p>
            <a:pPr lvl="1"/>
            <a:r>
              <a:rPr lang="en-US" dirty="0"/>
              <a:t>4 days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0997974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272</Words>
  <Application>Microsoft Office PowerPoint</Application>
  <PresentationFormat>On-screen Show (16:9)</PresentationFormat>
  <Paragraphs>53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Roboto Slab</vt:lpstr>
      <vt:lpstr>Source Sans Pro</vt:lpstr>
      <vt:lpstr>Cordelia template</vt:lpstr>
      <vt:lpstr>Model Illinois Government </vt:lpstr>
      <vt:lpstr>PowerPoint Presentation</vt:lpstr>
      <vt:lpstr>Averages </vt:lpstr>
      <vt:lpstr>Finances </vt:lpstr>
      <vt:lpstr>$15,000</vt:lpstr>
      <vt:lpstr>Donations</vt:lpstr>
      <vt:lpstr>PowerPoint Presentation</vt:lpstr>
      <vt:lpstr>Tiered Donations </vt:lpstr>
      <vt:lpstr>Advertisements- The MIG Journal</vt:lpstr>
      <vt:lpstr>Advertisement Example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Illinois Government</dc:title>
  <dc:creator>Matthews, Mackenzi B.</dc:creator>
  <cp:lastModifiedBy>P M</cp:lastModifiedBy>
  <cp:revision>8</cp:revision>
  <dcterms:modified xsi:type="dcterms:W3CDTF">2021-07-02T18:07:01Z</dcterms:modified>
</cp:coreProperties>
</file>